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32255" y="347345"/>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Transfer Learning</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3556000" y="3137217"/>
            <a:ext cx="5080000" cy="2799715"/>
          </a:xfrm>
          <a:prstGeom prst="rect">
            <a:avLst/>
          </a:prstGeom>
        </p:spPr>
        <p:txBody>
          <a:bodyPr>
            <a:spAutoFit/>
          </a:bodyPr>
          <a:p>
            <a:pPr marL="285750" indent="-285750" algn="l">
              <a:buFont typeface="Arial" panose="020B0604020202020204" pitchFamily="34" charset="0"/>
              <a:buChar char="•"/>
            </a:pPr>
            <a:r>
              <a:rPr sz="1600" b="0" i="0">
                <a:solidFill>
                  <a:srgbClr val="191D17"/>
                </a:solidFill>
                <a:latin typeface="monospace"/>
                <a:ea typeface="monospace"/>
              </a:rPr>
              <a:t> What is Transfer Learning? Transfer Learning in Keras | Fine Tuning Vs Feature Extraction </a:t>
            </a:r>
            <a:endParaRPr sz="1600" b="0" i="0">
              <a:solidFill>
                <a:srgbClr val="191D17"/>
              </a:solidFill>
              <a:latin typeface="monospace"/>
              <a:ea typeface="monospace"/>
            </a:endParaRPr>
          </a:p>
          <a:p>
            <a:pPr marL="285750" indent="-285750" algn="l">
              <a:buFont typeface="Arial" panose="020B0604020202020204" pitchFamily="34" charset="0"/>
              <a:buChar char="•"/>
            </a:pPr>
            <a:endParaRPr lang="en-US" altLang="en-US" sz="1600" b="0" i="0">
              <a:solidFill>
                <a:srgbClr val="191D17"/>
              </a:solidFill>
              <a:latin typeface="monospace"/>
              <a:ea typeface="monospace"/>
            </a:endParaRPr>
          </a:p>
          <a:p>
            <a:pPr marL="285750" indent="-285750" algn="l">
              <a:buFont typeface="Arial" panose="020B0604020202020204" pitchFamily="34" charset="0"/>
              <a:buChar char="•"/>
            </a:pPr>
            <a:r>
              <a:rPr lang="en-US" altLang="en-US" sz="1600" b="0" i="0">
                <a:solidFill>
                  <a:srgbClr val="191D17"/>
                </a:solidFill>
                <a:latin typeface="monospace"/>
                <a:ea typeface="monospace"/>
              </a:rPr>
              <a:t>          Keras Functional Model | How to build non-linear Neural Networks?</a:t>
            </a:r>
            <a:endParaRPr lang="en-US" altLang="en-US" sz="1600" b="0" i="0">
              <a:solidFill>
                <a:srgbClr val="191D17"/>
              </a:solidFill>
              <a:latin typeface="monospace"/>
              <a:ea typeface="monospace"/>
            </a:endParaRPr>
          </a:p>
          <a:p>
            <a:pPr marL="285750" indent="-285750" algn="l">
              <a:buFont typeface="Arial" panose="020B0604020202020204" pitchFamily="34" charset="0"/>
              <a:buChar char="•"/>
            </a:pPr>
            <a:r>
              <a:rPr lang="en-IN" altLang="en-US" sz="1600" b="0" i="0">
                <a:solidFill>
                  <a:srgbClr val="191D17"/>
                </a:solidFill>
                <a:latin typeface="monospace"/>
                <a:ea typeface="monospace"/>
              </a:rPr>
              <a:t>Alexnet</a:t>
            </a:r>
            <a:endParaRPr lang="en-IN" altLang="en-US" sz="1600" b="0" i="0">
              <a:solidFill>
                <a:srgbClr val="191D17"/>
              </a:solidFill>
              <a:latin typeface="monospace"/>
              <a:ea typeface="monospace"/>
            </a:endParaRPr>
          </a:p>
          <a:p>
            <a:pPr marL="285750" indent="-285750" algn="l">
              <a:buFont typeface="Arial" panose="020B0604020202020204" pitchFamily="34" charset="0"/>
              <a:buChar char="•"/>
            </a:pPr>
            <a:r>
              <a:rPr lang="en-IN" altLang="en-US" sz="1600" b="0" i="0">
                <a:solidFill>
                  <a:srgbClr val="191D17"/>
                </a:solidFill>
                <a:latin typeface="monospace"/>
                <a:ea typeface="monospace"/>
              </a:rPr>
              <a:t>VGG-16</a:t>
            </a:r>
            <a:endParaRPr lang="en-IN" altLang="en-US" sz="1600" b="0" i="0">
              <a:solidFill>
                <a:srgbClr val="191D17"/>
              </a:solidFill>
              <a:latin typeface="monospace"/>
              <a:ea typeface="monospace"/>
            </a:endParaRPr>
          </a:p>
          <a:p>
            <a:pPr marL="285750" indent="-285750" algn="l">
              <a:buFont typeface="Arial" panose="020B0604020202020204" pitchFamily="34" charset="0"/>
              <a:buChar char="•"/>
            </a:pPr>
            <a:r>
              <a:rPr lang="en-IN" altLang="en-US" sz="1600" b="0" i="0">
                <a:solidFill>
                  <a:srgbClr val="191D17"/>
                </a:solidFill>
                <a:latin typeface="monospace"/>
                <a:ea typeface="monospace"/>
              </a:rPr>
              <a:t>VGG-!9</a:t>
            </a:r>
            <a:endParaRPr lang="en-IN" altLang="en-US" sz="1600" b="0" i="0">
              <a:solidFill>
                <a:srgbClr val="191D17"/>
              </a:solidFill>
              <a:latin typeface="monospace"/>
              <a:ea typeface="monospace"/>
            </a:endParaRPr>
          </a:p>
          <a:p>
            <a:pPr marL="285750" indent="-285750" algn="l">
              <a:buFont typeface="Arial" panose="020B0604020202020204" pitchFamily="34" charset="0"/>
              <a:buChar char="•"/>
            </a:pPr>
            <a:r>
              <a:rPr lang="en-IN" altLang="en-US" sz="1600" b="0" i="0">
                <a:solidFill>
                  <a:srgbClr val="191D17"/>
                </a:solidFill>
                <a:latin typeface="monospace"/>
                <a:ea typeface="monospace"/>
              </a:rPr>
              <a:t>Inception net</a:t>
            </a:r>
            <a:endParaRPr lang="en-IN" altLang="en-US" sz="1600" b="0" i="0">
              <a:solidFill>
                <a:srgbClr val="191D17"/>
              </a:solidFill>
              <a:latin typeface="monospace"/>
              <a:ea typeface="monospace"/>
            </a:endParaRPr>
          </a:p>
          <a:p>
            <a:pPr marL="285750" indent="-285750" algn="l">
              <a:buFont typeface="Arial" panose="020B0604020202020204" pitchFamily="34" charset="0"/>
              <a:buChar char="•"/>
            </a:pPr>
            <a:r>
              <a:rPr lang="en-IN" altLang="en-US" sz="1600" b="0" i="0">
                <a:solidFill>
                  <a:srgbClr val="191D17"/>
                </a:solidFill>
                <a:latin typeface="monospace"/>
                <a:ea typeface="monospace"/>
              </a:rPr>
              <a:t>Resnet</a:t>
            </a:r>
            <a:endParaRPr lang="en-IN" altLang="en-US" sz="1600" b="0" i="0">
              <a:solidFill>
                <a:srgbClr val="191D17"/>
              </a:solidFill>
              <a:latin typeface="monospace"/>
              <a:ea typeface="monospa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49866</Words>
  <Application>WPS Presentation</Application>
  <PresentationFormat>Widescreen</PresentationFormat>
  <Paragraphs>1069</Paragraphs>
  <Slides>80</Slides>
  <Notes>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80</vt:i4>
      </vt:variant>
    </vt:vector>
  </HeadingPairs>
  <TitlesOfParts>
    <vt:vector size="118"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monospace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309</cp:revision>
  <dcterms:created xsi:type="dcterms:W3CDTF">2025-02-02T08:06:00Z</dcterms:created>
  <dcterms:modified xsi:type="dcterms:W3CDTF">2025-03-15T18:33:41Z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